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3" r:id="rId2"/>
    <p:sldId id="304" r:id="rId3"/>
    <p:sldId id="305" r:id="rId4"/>
    <p:sldId id="306" r:id="rId5"/>
    <p:sldId id="307" r:id="rId6"/>
    <p:sldId id="308" r:id="rId7"/>
    <p:sldId id="310" r:id="rId8"/>
    <p:sldId id="311" r:id="rId9"/>
    <p:sldId id="312" r:id="rId10"/>
    <p:sldId id="313" r:id="rId11"/>
    <p:sldId id="314" r:id="rId12"/>
    <p:sldId id="315" r:id="rId1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3109" autoAdjust="0"/>
  </p:normalViewPr>
  <p:slideViewPr>
    <p:cSldViewPr>
      <p:cViewPr varScale="1">
        <p:scale>
          <a:sx n="79" d="100"/>
          <a:sy n="79" d="100"/>
        </p:scale>
        <p:origin x="109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9B7804CD-7432-4447-9C96-D45F335B985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EEF6BDB3-4863-4D43-B2CD-69181F95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5E58B473-3AA0-4422-8199-DE9F1D61A4C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38AE251F-66DD-4303-A405-572134D6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DB5E-1431-4793-A7CE-507E3E832331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B6D5-4352-4059-AD10-E6BC670BE0F6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CFD-FBB2-4B15-971C-4C945CDF9C8D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CE74-2D54-4F2E-B907-D9ABC68BBBF2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B517-0520-48D2-8B55-7078F469BA06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3421-FF33-4E08-8032-FDCEFB4D8506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1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16F6-0830-41C2-B1FD-2540F466EBD6}" type="datetime1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C998-DBDF-4647-AD19-2F1E292F736E}" type="datetime1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E02-9883-4433-AB90-2D6A1F42760C}" type="datetime1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777-F5E3-4F4E-9F13-76C38AE28736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5C35-E94B-4E3C-B21F-C4CE882BE2C7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B3C3-6AD9-4348-89C0-AA30A5AAAF79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B476-6DE6-4AB3-8C94-FB632DA0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17000">
              <a:srgbClr val="21D6E0"/>
            </a:gs>
            <a:gs pos="57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8991600" cy="2762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Last “Half” Lecture…Econ 320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Age 21 to </a:t>
            </a:r>
            <a:r>
              <a:rPr lang="en-US" b="1" dirty="0" smtClean="0">
                <a:latin typeface="Comic Sans MS" pitchFamily="66" charset="0"/>
              </a:rPr>
              <a:t>66: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Anything learned worth passing on?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Don’t Blink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Scott Farrow</a:t>
            </a:r>
          </a:p>
          <a:p>
            <a:r>
              <a:rPr lang="en-US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4778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</a:t>
            </a:r>
            <a:r>
              <a:rPr lang="en-US" sz="3200" smtClean="0"/>
              <a:t>: My recommendations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2652"/>
            <a:ext cx="8991600" cy="51053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Make something good happen  (at work, in your life)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Ask yourself: What do </a:t>
            </a:r>
            <a:r>
              <a:rPr lang="en-US" sz="2800" b="1" dirty="0" smtClean="0"/>
              <a:t>I</a:t>
            </a:r>
            <a:r>
              <a:rPr lang="en-US" sz="2800" dirty="0" smtClean="0"/>
              <a:t> want to happen?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First, do your job; then work ahead of your job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Work hard, play hard.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Trust but verify </a:t>
            </a:r>
            <a:r>
              <a:rPr lang="en-US" sz="2400" dirty="0" smtClean="0"/>
              <a:t>(there are both good and bad people out there)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Assume there </a:t>
            </a:r>
            <a:r>
              <a:rPr lang="en-US" sz="2800" dirty="0" smtClean="0"/>
              <a:t>are mistakes </a:t>
            </a:r>
            <a:r>
              <a:rPr lang="en-US" sz="2800" dirty="0"/>
              <a:t>in your work…and find </a:t>
            </a:r>
            <a:r>
              <a:rPr lang="en-US" sz="2800" dirty="0" smtClean="0"/>
              <a:t>them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Be who you are….. or you become who you pretend to be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Do not be diverted from the truth by what you would like to believe    </a:t>
            </a:r>
            <a:r>
              <a:rPr lang="en-US" sz="2000" dirty="0"/>
              <a:t>(≈ Bertrand </a:t>
            </a:r>
            <a:r>
              <a:rPr lang="en-US" sz="2000" dirty="0" smtClean="0"/>
              <a:t>Russell)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Do </a:t>
            </a:r>
            <a:r>
              <a:rPr lang="en-US" sz="2800" dirty="0"/>
              <a:t>the extra that excites </a:t>
            </a:r>
            <a:r>
              <a:rPr lang="en-US" sz="2800" dirty="0" smtClean="0"/>
              <a:t>you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Don’t </a:t>
            </a:r>
            <a:r>
              <a:rPr lang="en-US" sz="2800" dirty="0"/>
              <a:t>forget the West --or wherever you came from</a:t>
            </a:r>
          </a:p>
          <a:p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9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mtClean="0"/>
              <a:t>The downside of riding into the sunset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mage result for riding off into the sun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1058278"/>
            <a:ext cx="9110663" cy="57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5791200"/>
            <a:ext cx="5181600" cy="747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381000"/>
            <a:ext cx="8610600" cy="57451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mtClean="0"/>
              <a:t>Final: </a:t>
            </a:r>
            <a:r>
              <a:rPr lang="en-US" dirty="0" smtClean="0"/>
              <a:t>…</a:t>
            </a:r>
            <a:r>
              <a:rPr lang="en-US" sz="2400" dirty="0" smtClean="0"/>
              <a:t>hour exam</a:t>
            </a:r>
          </a:p>
          <a:p>
            <a:pPr lvl="1"/>
            <a:r>
              <a:rPr lang="en-US" dirty="0" smtClean="0"/>
              <a:t>10:30 lab 1</a:t>
            </a:r>
          </a:p>
          <a:p>
            <a:pPr lvl="1"/>
            <a:r>
              <a:rPr lang="en-US" dirty="0" smtClean="0"/>
              <a:t>11:30 lab 2</a:t>
            </a:r>
          </a:p>
          <a:p>
            <a:pPr lvl="1"/>
            <a:r>
              <a:rPr lang="en-US" dirty="0" smtClean="0"/>
              <a:t>Bring hard copy of paper</a:t>
            </a:r>
          </a:p>
          <a:p>
            <a:pPr marL="457200" lvl="1" indent="0">
              <a:buNone/>
            </a:pPr>
            <a:r>
              <a:rPr lang="en-US" dirty="0" smtClean="0"/>
              <a:t> and upload electronic</a:t>
            </a:r>
          </a:p>
          <a:p>
            <a:pPr lvl="1"/>
            <a:endParaRPr lang="en-US" dirty="0"/>
          </a:p>
          <a:p>
            <a:r>
              <a:rPr lang="en-US" dirty="0" smtClean="0"/>
              <a:t>Build a good life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90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Context: came from</a:t>
            </a:r>
          </a:p>
          <a:p>
            <a:pPr lvl="1"/>
            <a:r>
              <a:rPr lang="en-US" smtClean="0"/>
              <a:t>Happily middle class </a:t>
            </a:r>
          </a:p>
          <a:p>
            <a:pPr lvl="1"/>
            <a:r>
              <a:rPr lang="en-US" smtClean="0"/>
              <a:t>Public schools through high school</a:t>
            </a:r>
          </a:p>
          <a:p>
            <a:pPr lvl="1"/>
            <a:r>
              <a:rPr lang="en-US" smtClean="0"/>
              <a:t>So. Calif.</a:t>
            </a:r>
          </a:p>
          <a:p>
            <a:pPr lvl="1"/>
            <a:r>
              <a:rPr lang="en-US" smtClean="0"/>
              <a:t>Brother suicides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3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04266"/>
            <a:ext cx="5334000" cy="50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 Path: Non-linear but </a:t>
            </a:r>
            <a:r>
              <a:rPr lang="en-US" dirty="0" smtClean="0"/>
              <a:t>moving</a:t>
            </a:r>
            <a:br>
              <a:rPr lang="en-US" dirty="0" smtClean="0"/>
            </a:br>
            <a:r>
              <a:rPr lang="en-US" sz="2700" dirty="0" smtClean="0"/>
              <a:t>(not exactly to scale)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2" y="1447628"/>
            <a:ext cx="9071612" cy="49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Big Decisions: School choice</a:t>
            </a:r>
            <a:br>
              <a:rPr lang="en-US" smtClean="0"/>
            </a:br>
            <a:r>
              <a:rPr lang="en-US" smtClean="0"/>
              <a:t>Ugrad and Grad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mtClean="0"/>
              <a:t>Ugrad (2 applications)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Grad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766" y="3581400"/>
            <a:ext cx="68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717363" y="3082618"/>
            <a:ext cx="959533" cy="695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</p:cNvCxnSpPr>
          <p:nvPr/>
        </p:nvCxnSpPr>
        <p:spPr>
          <a:xfrm>
            <a:off x="762000" y="3886200"/>
            <a:ext cx="643005" cy="311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35965" y="2713286"/>
            <a:ext cx="339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(UC system: UCSC: rejected; UCSB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9047" y="4013294"/>
            <a:ext cx="30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Whitman College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7422" y="3442732"/>
            <a:ext cx="68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63802" y="356721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>
            <a:stCxn id="27" idx="7"/>
          </p:cNvCxnSpPr>
          <p:nvPr/>
        </p:nvCxnSpPr>
        <p:spPr>
          <a:xfrm flipV="1">
            <a:off x="6023965" y="3075830"/>
            <a:ext cx="801354" cy="536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5"/>
          </p:cNvCxnSpPr>
          <p:nvPr/>
        </p:nvCxnSpPr>
        <p:spPr>
          <a:xfrm>
            <a:off x="6023965" y="3827377"/>
            <a:ext cx="840028" cy="582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31766" y="2715614"/>
            <a:ext cx="30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Riverside:  dropped out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4883" y="4434446"/>
            <a:ext cx="230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Washington State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490" y="3141385"/>
            <a:ext cx="83820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276600" y="3409060"/>
            <a:ext cx="624254" cy="78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  <a:endCxn id="27" idx="2"/>
          </p:cNvCxnSpPr>
          <p:nvPr/>
        </p:nvCxnSpPr>
        <p:spPr>
          <a:xfrm>
            <a:off x="4870690" y="3326051"/>
            <a:ext cx="893112" cy="393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15" y="3686852"/>
            <a:ext cx="2131987" cy="31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Decisions: Jobs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0288" y="1221901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Pre-Ph.D. (~ 20 jobs)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11008" y="12219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  Post Ph.D. (~10 jobs)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766" y="3581400"/>
            <a:ext cx="68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717363" y="2971800"/>
            <a:ext cx="266203" cy="80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</p:cNvCxnSpPr>
          <p:nvPr/>
        </p:nvCxnSpPr>
        <p:spPr>
          <a:xfrm flipV="1">
            <a:off x="762000" y="3308165"/>
            <a:ext cx="1066800" cy="578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5"/>
            <a:endCxn id="24" idx="1"/>
          </p:cNvCxnSpPr>
          <p:nvPr/>
        </p:nvCxnSpPr>
        <p:spPr>
          <a:xfrm flipV="1">
            <a:off x="717363" y="3854215"/>
            <a:ext cx="1657140" cy="13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5"/>
          </p:cNvCxnSpPr>
          <p:nvPr/>
        </p:nvCxnSpPr>
        <p:spPr>
          <a:xfrm>
            <a:off x="717363" y="3993963"/>
            <a:ext cx="1464793" cy="27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766" y="2514600"/>
            <a:ext cx="30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Laborer: farm, warehouse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7908" y="2946495"/>
            <a:ext cx="30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Waiter, beer bar-tender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4503" y="3669549"/>
            <a:ext cx="9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Janitor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8516" y="4130370"/>
            <a:ext cx="30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Clerk/researcher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600" y="3429000"/>
            <a:ext cx="68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72011" y="356302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563096" y="2727842"/>
            <a:ext cx="266203" cy="80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5"/>
            <a:endCxn id="37" idx="1"/>
          </p:cNvCxnSpPr>
          <p:nvPr/>
        </p:nvCxnSpPr>
        <p:spPr>
          <a:xfrm>
            <a:off x="5632174" y="3823188"/>
            <a:ext cx="675886" cy="395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95521" y="3679918"/>
            <a:ext cx="1276939" cy="12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3040" y="2335194"/>
            <a:ext cx="305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96111" y="3300217"/>
            <a:ext cx="206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060" y="4033956"/>
            <a:ext cx="206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 sector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00" y="4507331"/>
            <a:ext cx="2985618" cy="2225642"/>
          </a:xfrm>
          <a:prstGeom prst="rect">
            <a:avLst/>
          </a:prstGeom>
        </p:spPr>
      </p:pic>
      <p:pic>
        <p:nvPicPr>
          <p:cNvPr id="2050" name="Picture 2" descr="Image result for scott farrow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7" y="4495834"/>
            <a:ext cx="1757155" cy="23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82" y="4495833"/>
            <a:ext cx="1591418" cy="23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Ph.D. Issues and Tools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Tools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766" y="3581400"/>
            <a:ext cx="68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717363" y="2971800"/>
            <a:ext cx="266203" cy="80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</p:cNvCxnSpPr>
          <p:nvPr/>
        </p:nvCxnSpPr>
        <p:spPr>
          <a:xfrm flipV="1">
            <a:off x="762000" y="3308165"/>
            <a:ext cx="1066800" cy="578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5"/>
          </p:cNvCxnSpPr>
          <p:nvPr/>
        </p:nvCxnSpPr>
        <p:spPr>
          <a:xfrm>
            <a:off x="717363" y="3993963"/>
            <a:ext cx="418603" cy="658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766" y="2514600"/>
            <a:ext cx="35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Natural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(running out)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4172" y="2971800"/>
            <a:ext cx="305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pollution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Water quality/flooding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5965" y="4477438"/>
            <a:ext cx="252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Homeland Security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600" y="3429000"/>
            <a:ext cx="68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72011" y="356302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563096" y="2727842"/>
            <a:ext cx="266203" cy="80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5"/>
          </p:cNvCxnSpPr>
          <p:nvPr/>
        </p:nvCxnSpPr>
        <p:spPr>
          <a:xfrm>
            <a:off x="5632174" y="3823188"/>
            <a:ext cx="701816" cy="828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95521" y="3679918"/>
            <a:ext cx="1276939" cy="12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3040" y="2335194"/>
            <a:ext cx="305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Regression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0156" y="3338181"/>
            <a:ext cx="230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Quant Models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7400" y="4573632"/>
            <a:ext cx="2062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440292" y="3844456"/>
            <a:ext cx="471745" cy="1518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81513" y="5176509"/>
            <a:ext cx="253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Benefit-Cost Analysis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8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Big 4 Life Drivers all interacting</a:t>
            </a:r>
            <a:br>
              <a:rPr lang="en-US" dirty="0" smtClean="0"/>
            </a:br>
            <a:r>
              <a:rPr lang="en-US" dirty="0" smtClean="0"/>
              <a:t>Big questions are inherently uncertain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862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mtClean="0"/>
              <a:t>A. Character  </a:t>
            </a:r>
          </a:p>
          <a:p>
            <a:pPr lvl="1"/>
            <a:r>
              <a:rPr lang="en-US" smtClean="0"/>
              <a:t>Freeman’s favorite quote:  …Your character becomes your destiny  (and character grows from small steps).</a:t>
            </a:r>
          </a:p>
          <a:p>
            <a:pPr marL="0" indent="0">
              <a:buNone/>
            </a:pPr>
            <a:r>
              <a:rPr lang="en-US" smtClean="0"/>
              <a:t>B. Relationships </a:t>
            </a:r>
          </a:p>
          <a:p>
            <a:pPr lvl="1"/>
            <a:r>
              <a:rPr lang="en-US" smtClean="0"/>
              <a:t>Take time, invest….</a:t>
            </a:r>
          </a:p>
          <a:p>
            <a:pPr lvl="1"/>
            <a:r>
              <a:rPr lang="en-US" smtClean="0"/>
              <a:t>Your relationships become your destiny too</a:t>
            </a:r>
          </a:p>
          <a:p>
            <a:endParaRPr lang="en-US"/>
          </a:p>
          <a:p>
            <a:r>
              <a:rPr lang="en-US" smtClean="0"/>
              <a:t>Location:  see A and B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Job:  be responsible, then see A and 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Build your own code to live by</a:t>
            </a:r>
            <a:br>
              <a:rPr lang="en-US" smtClean="0"/>
            </a:br>
            <a:r>
              <a:rPr lang="en-US" sz="3600" smtClean="0"/>
              <a:t>Informal </a:t>
            </a:r>
            <a:r>
              <a:rPr lang="en-US" sz="3600" dirty="0"/>
              <a:t>Public Service Codes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Apologies to MGMT 350-Ethics-</a:t>
            </a:r>
            <a:r>
              <a:rPr lang="en-US" sz="2200" dirty="0" smtClean="0"/>
              <a:t>-(</a:t>
            </a:r>
            <a:r>
              <a:rPr lang="en-US" sz="2200" i="1" dirty="0" smtClean="0"/>
              <a:t>Rumsfeld’s</a:t>
            </a:r>
            <a:r>
              <a:rPr lang="en-US" sz="2200" dirty="0" smtClean="0"/>
              <a:t> </a:t>
            </a:r>
            <a:r>
              <a:rPr lang="en-US" sz="2200" dirty="0"/>
              <a:t>rules, WSJ,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Don't do or say things you </a:t>
            </a:r>
            <a:r>
              <a:rPr lang="en-US" dirty="0" smtClean="0"/>
              <a:t>don’t want to </a:t>
            </a:r>
            <a:r>
              <a:rPr lang="en-US" dirty="0"/>
              <a:t>see </a:t>
            </a:r>
            <a:r>
              <a:rPr lang="en-US" dirty="0" smtClean="0"/>
              <a:t>on </a:t>
            </a:r>
            <a:r>
              <a:rPr lang="en-US" dirty="0"/>
              <a:t>the front page of the Washington </a:t>
            </a:r>
            <a:r>
              <a:rPr lang="en-US" dirty="0" smtClean="0"/>
              <a:t>Post (or on </a:t>
            </a:r>
            <a:r>
              <a:rPr lang="en-US" i="1" dirty="0" err="1" smtClean="0"/>
              <a:t>utube</a:t>
            </a:r>
            <a:r>
              <a:rPr lang="en-US" dirty="0" smtClean="0"/>
              <a:t>).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If </a:t>
            </a:r>
            <a:r>
              <a:rPr lang="en-US" dirty="0"/>
              <a:t>the staff lacks policy guidance against which to test decisions, their decisions will be random. </a:t>
            </a:r>
          </a:p>
          <a:p>
            <a:pPr>
              <a:spcAft>
                <a:spcPts val="600"/>
              </a:spcAft>
            </a:pPr>
            <a:r>
              <a:rPr lang="en-US" dirty="0"/>
              <a:t>Treat each federal </a:t>
            </a:r>
            <a:r>
              <a:rPr lang="en-US" dirty="0" smtClean="0"/>
              <a:t>(or state) dollar </a:t>
            </a:r>
            <a:r>
              <a:rPr lang="en-US" dirty="0"/>
              <a:t>as if it was hard earned. It was -- by a taxpayer.</a:t>
            </a:r>
          </a:p>
          <a:p>
            <a:pPr>
              <a:spcAft>
                <a:spcPts val="600"/>
              </a:spcAft>
            </a:pPr>
            <a:r>
              <a:rPr lang="en-US" dirty="0"/>
              <a:t> If you are not criticized, you may not be doing much.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B476-6DE6-4AB3-8C94-FB632DA00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American Economic Assoc: First code of conduct in ~133 years; April 20, </a:t>
            </a:r>
            <a:r>
              <a:rPr lang="en-US" sz="3600" i="1" smtClean="0"/>
              <a:t>2018</a:t>
            </a:r>
            <a:endParaRPr lang="en-US" sz="3600" i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455" y="1600200"/>
            <a:ext cx="8503920" cy="511162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AEA's founding purpose </a:t>
            </a:r>
            <a:r>
              <a:rPr lang="en-US" dirty="0" smtClean="0"/>
              <a:t>...(Econ) </a:t>
            </a:r>
            <a:r>
              <a:rPr lang="en-US" dirty="0"/>
              <a:t>requires intellectual and professional integrity</a:t>
            </a:r>
            <a:r>
              <a:rPr lang="en-US" i="1" dirty="0"/>
              <a:t>. Integrity demands honesty, care, and transparency in conducting and presenting research; disinterested assessment of ideas; acknowledgement of limits of expertise; and disclosure of real and perceived conflicts of interest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spcAft>
                <a:spcPts val="600"/>
              </a:spcAft>
            </a:pPr>
            <a:r>
              <a:rPr lang="en-US" dirty="0"/>
              <a:t>Economists have </a:t>
            </a:r>
            <a:r>
              <a:rPr lang="en-US" i="1" dirty="0"/>
              <a:t>a professional obligation </a:t>
            </a:r>
            <a:r>
              <a:rPr lang="en-US" dirty="0"/>
              <a:t>to conduct civil and respectful discourse in all forums, including those that allow confidential or anonymous participation.</a:t>
            </a:r>
          </a:p>
          <a:p>
            <a:pPr>
              <a:spcAft>
                <a:spcPts val="600"/>
              </a:spcAft>
            </a:pPr>
            <a:r>
              <a:rPr lang="en-US" dirty="0"/>
              <a:t>The AEA seeks to create a professional environment with equal opportunity and fair treatment for all economists..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More </a:t>
            </a:r>
            <a:r>
              <a:rPr lang="en-US" dirty="0"/>
              <a:t>at </a:t>
            </a:r>
            <a:r>
              <a:rPr lang="en-US" sz="1400" dirty="0"/>
              <a:t>https://www.aeaweb.org/about-aea/code-of-conduct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2"/>
    </mc:Choice>
    <mc:Fallback xmlns="">
      <p:transition spd="slow" advTm="49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534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Last “Half” Lecture…Econ 320     Age 21 to 66:  Anything learned worth passing on?    Don’t Blink</vt:lpstr>
      <vt:lpstr>PowerPoint Presentation</vt:lpstr>
      <vt:lpstr>Career Path: Non-linear but moving (not exactly to scale)</vt:lpstr>
      <vt:lpstr>Big Decisions: School choice Ugrad and Grad</vt:lpstr>
      <vt:lpstr>Many Decisions: Jobs</vt:lpstr>
      <vt:lpstr>Ph.D. Issues and Tools</vt:lpstr>
      <vt:lpstr>My Big 4 Life Drivers all interacting Big questions are inherently uncertain</vt:lpstr>
      <vt:lpstr>Build your own code to live by Informal Public Service Codes Apologies to MGMT 350-Ethics--(Rumsfeld’s rules, WSJ, 2001)</vt:lpstr>
      <vt:lpstr>American Economic Assoc: First code of conduct in ~133 years; April 20, 2018</vt:lpstr>
      <vt:lpstr>Conclusion: My recommendations  </vt:lpstr>
      <vt:lpstr>The downside of riding into the sunset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Technical Skills  with Public Service Confessions of  a Political Economist</dc:title>
  <dc:creator>Windows User</dc:creator>
  <cp:lastModifiedBy>Scott Farrow</cp:lastModifiedBy>
  <cp:revision>132</cp:revision>
  <cp:lastPrinted>2019-05-14T13:57:25Z</cp:lastPrinted>
  <dcterms:created xsi:type="dcterms:W3CDTF">2012-04-18T21:45:33Z</dcterms:created>
  <dcterms:modified xsi:type="dcterms:W3CDTF">2019-05-14T14:20:49Z</dcterms:modified>
</cp:coreProperties>
</file>